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9" r:id="rId4"/>
    <p:sldId id="280" r:id="rId5"/>
    <p:sldId id="258" r:id="rId6"/>
    <p:sldId id="259" r:id="rId7"/>
    <p:sldId id="260" r:id="rId8"/>
    <p:sldId id="261" r:id="rId9"/>
    <p:sldId id="274" r:id="rId10"/>
    <p:sldId id="275" r:id="rId11"/>
    <p:sldId id="276" r:id="rId12"/>
    <p:sldId id="262" r:id="rId13"/>
    <p:sldId id="278" r:id="rId14"/>
    <p:sldId id="263" r:id="rId15"/>
    <p:sldId id="266"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25.04.2023</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25.04.2023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25.04.2023</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25.04.2023</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25.04.2023</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hyperlink" Target="http://www.uamodna.com/articles/pisni-smakolyky-paska-z-domashnjogo-syru-zi-guschenym-molokom-ta-vyshnyamy/"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uamodna.com/articles/the-past-echoes-in-the-present/"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62534" y="2708920"/>
            <a:ext cx="4176463" cy="2278224"/>
          </a:xfrm>
        </p:spPr>
        <p:txBody>
          <a:bodyPr>
            <a:normAutofit fontScale="90000"/>
          </a:bodyPr>
          <a:lstStyle/>
          <a:p>
            <a:pPr marL="0" lvl="0" indent="0" fontAlgn="auto">
              <a:spcBef>
                <a:spcPts val="0"/>
              </a:spcBef>
              <a:spcAft>
                <a:spcPts val="0"/>
              </a:spcAft>
            </a:pPr>
            <a:r>
              <a:rPr lang="uk-UA" sz="3100" b="1" dirty="0" smtClean="0">
                <a:solidFill>
                  <a:schemeClr val="tx1">
                    <a:lumMod val="50000"/>
                  </a:schemeClr>
                </a:solidFill>
                <a:effectLst>
                  <a:glow rad="228600">
                    <a:srgbClr val="70AD47">
                      <a:satMod val="175000"/>
                      <a:alpha val="40000"/>
                    </a:srgbClr>
                  </a:glow>
                </a:effectLst>
                <a:latin typeface="Monotype Corsiva" panose="03010101010201010101" pitchFamily="66" charset="0"/>
              </a:rPr>
              <a:t>Педагогічна майстерня для вихователів ЗДО ВМТГ</a:t>
            </a:r>
            <a:r>
              <a:rPr lang="uk-UA" sz="3100" b="1" dirty="0">
                <a:solidFill>
                  <a:schemeClr val="tx1">
                    <a:lumMod val="50000"/>
                  </a:schemeClr>
                </a:solidFill>
                <a:effectLst>
                  <a:glow rad="228600">
                    <a:srgbClr val="70AD47">
                      <a:satMod val="175000"/>
                      <a:alpha val="40000"/>
                    </a:srgbClr>
                  </a:glow>
                </a:effectLst>
                <a:latin typeface="Monotype Corsiva" panose="03010101010201010101" pitchFamily="66" charset="0"/>
              </a:rPr>
              <a:t/>
            </a:r>
            <a:br>
              <a:rPr lang="uk-UA" sz="3100" b="1" dirty="0">
                <a:solidFill>
                  <a:schemeClr val="tx1">
                    <a:lumMod val="50000"/>
                  </a:schemeClr>
                </a:solidFill>
                <a:effectLst>
                  <a:glow rad="228600">
                    <a:srgbClr val="70AD47">
                      <a:satMod val="175000"/>
                      <a:alpha val="40000"/>
                    </a:srgbClr>
                  </a:glow>
                </a:effectLst>
                <a:latin typeface="Monotype Corsiva" panose="03010101010201010101" pitchFamily="66" charset="0"/>
              </a:rPr>
            </a:br>
            <a:r>
              <a:rPr lang="uk-UA" sz="4000" b="1" dirty="0" smtClean="0">
                <a:solidFill>
                  <a:schemeClr val="tx1">
                    <a:lumMod val="50000"/>
                  </a:schemeClr>
                </a:solidFill>
                <a:effectLst>
                  <a:glow rad="228600">
                    <a:srgbClr val="70AD47">
                      <a:satMod val="175000"/>
                      <a:alpha val="40000"/>
                    </a:srgbClr>
                  </a:glow>
                </a:effectLst>
                <a:latin typeface="Monotype Corsiva" panose="03010101010201010101" pitchFamily="66" charset="0"/>
              </a:rPr>
              <a:t>«ВЕЛИКОДНЯ </a:t>
            </a:r>
            <a:r>
              <a:rPr lang="uk-UA" sz="4000" b="1" dirty="0">
                <a:solidFill>
                  <a:schemeClr val="tx1">
                    <a:lumMod val="50000"/>
                  </a:schemeClr>
                </a:solidFill>
                <a:effectLst>
                  <a:glow rad="228600">
                    <a:srgbClr val="70AD47">
                      <a:satMod val="175000"/>
                      <a:alpha val="40000"/>
                    </a:srgbClr>
                  </a:glow>
                </a:effectLst>
                <a:latin typeface="Monotype Corsiva" panose="03010101010201010101" pitchFamily="66" charset="0"/>
              </a:rPr>
              <a:t>МАЙСТЕРНЯ»</a:t>
            </a:r>
            <a:br>
              <a:rPr lang="uk-UA" sz="4000" b="1" dirty="0">
                <a:solidFill>
                  <a:schemeClr val="tx1">
                    <a:lumMod val="50000"/>
                  </a:schemeClr>
                </a:solidFill>
                <a:effectLst>
                  <a:glow rad="228600">
                    <a:srgbClr val="70AD47">
                      <a:satMod val="175000"/>
                      <a:alpha val="40000"/>
                    </a:srgbClr>
                  </a:glow>
                </a:effectLst>
                <a:latin typeface="Monotype Corsiva" panose="03010101010201010101" pitchFamily="66" charset="0"/>
              </a:rPr>
            </a:br>
            <a:endParaRPr lang="ru-RU" sz="4000"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13134"/>
            <a:ext cx="1404119" cy="134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462486" y="85825"/>
            <a:ext cx="4572000" cy="1200329"/>
          </a:xfrm>
          <a:prstGeom prst="rect">
            <a:avLst/>
          </a:prstGeom>
        </p:spPr>
        <p:txBody>
          <a:bodyPr>
            <a:spAutoFit/>
          </a:bodyPr>
          <a:lstStyle/>
          <a:p>
            <a:r>
              <a:rPr lang="ru-RU" sz="2400" b="1" i="1" dirty="0">
                <a:solidFill>
                  <a:srgbClr val="FF0000"/>
                </a:solidFill>
              </a:rPr>
              <a:t>11 </a:t>
            </a:r>
            <a:r>
              <a:rPr lang="ru-RU" sz="2400" b="1" i="1" dirty="0" err="1">
                <a:solidFill>
                  <a:srgbClr val="FF0000"/>
                </a:solidFill>
              </a:rPr>
              <a:t>квітня</a:t>
            </a:r>
            <a:r>
              <a:rPr lang="ru-RU" sz="2400" b="1" i="1" dirty="0">
                <a:solidFill>
                  <a:srgbClr val="FF0000"/>
                </a:solidFill>
              </a:rPr>
              <a:t> </a:t>
            </a:r>
            <a:br>
              <a:rPr lang="ru-RU" sz="2400" b="1" i="1" dirty="0">
                <a:solidFill>
                  <a:srgbClr val="FF0000"/>
                </a:solidFill>
              </a:rPr>
            </a:br>
            <a:r>
              <a:rPr lang="ru-RU" sz="2400" b="1" i="1" dirty="0">
                <a:solidFill>
                  <a:srgbClr val="FF0000"/>
                </a:solidFill>
              </a:rPr>
              <a:t>13.30 – </a:t>
            </a:r>
            <a:r>
              <a:rPr lang="ru-RU" sz="2400" b="1" i="1" dirty="0" smtClean="0">
                <a:solidFill>
                  <a:srgbClr val="FF0000"/>
                </a:solidFill>
              </a:rPr>
              <a:t>14.30</a:t>
            </a:r>
          </a:p>
          <a:p>
            <a:r>
              <a:rPr lang="uk-UA" sz="2400" b="1" i="1" dirty="0" smtClean="0">
                <a:solidFill>
                  <a:srgbClr val="FF0000"/>
                </a:solidFill>
              </a:rPr>
              <a:t>В режимі </a:t>
            </a:r>
            <a:r>
              <a:rPr lang="uk-UA" sz="2400" b="1" i="1" dirty="0" err="1" smtClean="0">
                <a:solidFill>
                  <a:srgbClr val="FF0000"/>
                </a:solidFill>
              </a:rPr>
              <a:t>онлайн</a:t>
            </a:r>
            <a:endParaRPr lang="ru-RU" sz="2400" b="1" i="1" dirty="0">
              <a:solidFill>
                <a:srgbClr val="FF0000"/>
              </a:solidFill>
            </a:endParaRP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42308" y="4077073"/>
            <a:ext cx="1698043" cy="2160240"/>
          </a:xfrm>
          <a:prstGeom prst="snip2DiagRect">
            <a:avLst/>
          </a:prstGeom>
          <a:solidFill>
            <a:srgbClr val="FFFFFF">
              <a:shade val="85000"/>
            </a:srgbClr>
          </a:solidFill>
          <a:ln w="88900" cap="sq">
            <a:solidFill>
              <a:schemeClr val="accent1">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Прямоугольник 4"/>
          <p:cNvSpPr/>
          <p:nvPr/>
        </p:nvSpPr>
        <p:spPr>
          <a:xfrm>
            <a:off x="4571998" y="1379073"/>
            <a:ext cx="3451547" cy="2308324"/>
          </a:xfrm>
          <a:prstGeom prst="rect">
            <a:avLst/>
          </a:prstGeom>
          <a:solidFill>
            <a:schemeClr val="accent1">
              <a:lumMod val="60000"/>
              <a:lumOff val="40000"/>
            </a:schemeClr>
          </a:solidFill>
        </p:spPr>
        <p:txBody>
          <a:bodyPr wrap="square">
            <a:spAutoFit/>
          </a:bodyPr>
          <a:lstStyle/>
          <a:p>
            <a:r>
              <a:rPr lang="uk-UA" altLang="uk-UA" sz="3600" b="1" dirty="0" smtClean="0">
                <a:solidFill>
                  <a:srgbClr val="FF0000"/>
                </a:solidFill>
                <a:latin typeface="18"/>
              </a:rPr>
              <a:t>«Великодні </a:t>
            </a:r>
            <a:r>
              <a:rPr lang="uk-UA" altLang="uk-UA" sz="3600" b="1" dirty="0">
                <a:solidFill>
                  <a:srgbClr val="FF0000"/>
                </a:solidFill>
                <a:latin typeface="18"/>
              </a:rPr>
              <a:t>традиції від минулого до сучасності»</a:t>
            </a:r>
            <a:endParaRPr lang="ru-RU" sz="3600" b="1" dirty="0">
              <a:solidFill>
                <a:srgbClr val="FF0000"/>
              </a:solidFill>
            </a:endParaRPr>
          </a:p>
        </p:txBody>
      </p:sp>
      <p:sp>
        <p:nvSpPr>
          <p:cNvPr id="6" name="TextBox 5"/>
          <p:cNvSpPr txBox="1"/>
          <p:nvPr/>
        </p:nvSpPr>
        <p:spPr>
          <a:xfrm>
            <a:off x="504785" y="5949280"/>
            <a:ext cx="6032421" cy="369332"/>
          </a:xfrm>
          <a:prstGeom prst="rect">
            <a:avLst/>
          </a:prstGeom>
          <a:noFill/>
        </p:spPr>
        <p:txBody>
          <a:bodyPr wrap="none" rtlCol="0">
            <a:spAutoFit/>
          </a:bodyPr>
          <a:lstStyle/>
          <a:p>
            <a:r>
              <a:rPr lang="uk-UA" b="1" i="1" dirty="0" smtClean="0">
                <a:solidFill>
                  <a:srgbClr val="FF0000"/>
                </a:solidFill>
              </a:rPr>
              <a:t>Консультант КУ «ЦПР ПП ВМР» Лариса Бондарчук </a:t>
            </a:r>
            <a:endParaRPr lang="ru-RU" b="1" i="1" dirty="0">
              <a:solidFill>
                <a:srgbClr val="FF0000"/>
              </a:solidFill>
            </a:endParaRPr>
          </a:p>
        </p:txBody>
      </p:sp>
    </p:spTree>
    <p:extLst>
      <p:ext uri="{BB962C8B-B14F-4D97-AF65-F5344CB8AC3E}">
        <p14:creationId xmlns:p14="http://schemas.microsoft.com/office/powerpoint/2010/main" val="2221034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996952"/>
            <a:ext cx="6777317" cy="3508977"/>
          </a:xfrm>
          <a:solidFill>
            <a:schemeClr val="accent1">
              <a:lumMod val="20000"/>
              <a:lumOff val="80000"/>
            </a:schemeClr>
          </a:solidFill>
        </p:spPr>
        <p:txBody>
          <a:bodyPr>
            <a:normAutofit fontScale="92500"/>
          </a:bodyPr>
          <a:lstStyle/>
          <a:p>
            <a:pPr marL="68580" indent="0">
              <a:buNone/>
            </a:pPr>
            <a:r>
              <a:rPr lang="uk-UA" b="1" dirty="0">
                <a:solidFill>
                  <a:schemeClr val="accent1">
                    <a:lumMod val="50000"/>
                  </a:schemeClr>
                </a:solidFill>
              </a:rPr>
              <a:t>Всередині кошик застеляли білою серветкою, найчастіше вишитою або мереживною. Деякі кошики мали ще й білу оборку зовні. </a:t>
            </a:r>
            <a:r>
              <a:rPr lang="uk-UA" b="1" dirty="0" smtClean="0">
                <a:solidFill>
                  <a:schemeClr val="accent1">
                    <a:lumMod val="50000"/>
                  </a:schemeClr>
                </a:solidFill>
              </a:rPr>
              <a:t> </a:t>
            </a:r>
            <a:r>
              <a:rPr lang="uk-UA" b="1" dirty="0">
                <a:solidFill>
                  <a:schemeClr val="accent1">
                    <a:lumMod val="50000"/>
                  </a:schemeClr>
                </a:solidFill>
              </a:rPr>
              <a:t>К</a:t>
            </a:r>
            <a:r>
              <a:rPr lang="uk-UA" b="1" dirty="0" smtClean="0">
                <a:solidFill>
                  <a:schemeClr val="accent1">
                    <a:lumMod val="50000"/>
                  </a:schemeClr>
                </a:solidFill>
              </a:rPr>
              <a:t>ольори </a:t>
            </a:r>
            <a:r>
              <a:rPr lang="uk-UA" b="1" dirty="0">
                <a:solidFill>
                  <a:schemeClr val="accent1">
                    <a:lumMod val="50000"/>
                  </a:schemeClr>
                </a:solidFill>
              </a:rPr>
              <a:t>прикрас та серветок відносяться до весняних кольорів - жовтого та зеленого. Дуже часто кошик прикрашали стрічками. Звичайно, найпоширенішими є стрічки жовтого, зеленого або білого кольору. Серед матеріалів переважають атлас або </a:t>
            </a:r>
            <a:r>
              <a:rPr lang="uk-UA" b="1" dirty="0" err="1">
                <a:solidFill>
                  <a:schemeClr val="accent1">
                    <a:lumMod val="50000"/>
                  </a:schemeClr>
                </a:solidFill>
              </a:rPr>
              <a:t>органза</a:t>
            </a:r>
            <a:r>
              <a:rPr lang="uk-UA" b="1" dirty="0">
                <a:solidFill>
                  <a:schemeClr val="accent1">
                    <a:lumMod val="50000"/>
                  </a:schemeClr>
                </a:solidFill>
              </a:rPr>
              <a:t>. </a:t>
            </a:r>
            <a:endParaRPr lang="ru-RU" b="1" dirty="0">
              <a:solidFill>
                <a:schemeClr val="accent1">
                  <a:lumMod val="50000"/>
                </a:schemeClr>
              </a:solidFill>
            </a:endParaRPr>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9952" y="116632"/>
            <a:ext cx="4490864" cy="277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476672"/>
            <a:ext cx="37433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06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43808" y="1988840"/>
            <a:ext cx="5985229" cy="3869017"/>
          </a:xfrm>
          <a:solidFill>
            <a:schemeClr val="accent1">
              <a:lumMod val="20000"/>
              <a:lumOff val="80000"/>
            </a:schemeClr>
          </a:solidFill>
        </p:spPr>
        <p:txBody>
          <a:bodyPr>
            <a:normAutofit lnSpcReduction="10000"/>
          </a:bodyPr>
          <a:lstStyle/>
          <a:p>
            <a:pPr marL="68580" indent="0">
              <a:buNone/>
            </a:pPr>
            <a:r>
              <a:rPr lang="uk-UA" b="1" dirty="0">
                <a:solidFill>
                  <a:schemeClr val="accent1">
                    <a:lumMod val="50000"/>
                  </a:schemeClr>
                </a:solidFill>
              </a:rPr>
              <a:t>Щ</a:t>
            </a:r>
            <a:r>
              <a:rPr lang="uk-UA" b="1" dirty="0" smtClean="0">
                <a:solidFill>
                  <a:schemeClr val="accent1">
                    <a:lumMod val="50000"/>
                  </a:schemeClr>
                </a:solidFill>
              </a:rPr>
              <a:t>об </a:t>
            </a:r>
            <a:r>
              <a:rPr lang="uk-UA" b="1" dirty="0">
                <a:solidFill>
                  <a:schemeClr val="accent1">
                    <a:lumMod val="50000"/>
                  </a:schemeClr>
                </a:solidFill>
              </a:rPr>
              <a:t>стрічки контрастували з кошиком і виділялися на його тлі, виберіть білий кошик. </a:t>
            </a:r>
          </a:p>
          <a:p>
            <a:pPr marL="68580" indent="0">
              <a:buNone/>
            </a:pPr>
            <a:r>
              <a:rPr lang="uk-UA" b="1" dirty="0" smtClean="0">
                <a:solidFill>
                  <a:schemeClr val="accent1">
                    <a:lumMod val="50000"/>
                  </a:schemeClr>
                </a:solidFill>
              </a:rPr>
              <a:t>Прикраси </a:t>
            </a:r>
            <a:r>
              <a:rPr lang="uk-UA" b="1" dirty="0">
                <a:solidFill>
                  <a:schemeClr val="accent1">
                    <a:lumMod val="50000"/>
                  </a:schemeClr>
                </a:solidFill>
              </a:rPr>
              <a:t>великоднього кошика повинні виглядати </a:t>
            </a:r>
            <a:r>
              <a:rPr lang="uk-UA" b="1" dirty="0" smtClean="0">
                <a:solidFill>
                  <a:schemeClr val="accent1">
                    <a:lumMod val="50000"/>
                  </a:schemeClr>
                </a:solidFill>
              </a:rPr>
              <a:t>естетично. Зверху </a:t>
            </a:r>
            <a:r>
              <a:rPr lang="uk-UA" b="1" dirty="0">
                <a:solidFill>
                  <a:schemeClr val="accent1">
                    <a:lumMod val="50000"/>
                  </a:schemeClr>
                </a:solidFill>
              </a:rPr>
              <a:t>кошик накривали вишитим </a:t>
            </a:r>
            <a:r>
              <a:rPr lang="uk-UA" b="1" dirty="0" smtClean="0">
                <a:solidFill>
                  <a:schemeClr val="accent1">
                    <a:lumMod val="50000"/>
                  </a:schemeClr>
                </a:solidFill>
              </a:rPr>
              <a:t>   рушником</a:t>
            </a:r>
            <a:r>
              <a:rPr lang="uk-UA" b="1" dirty="0">
                <a:solidFill>
                  <a:schemeClr val="accent1">
                    <a:lumMod val="50000"/>
                  </a:schemeClr>
                </a:solidFill>
              </a:rPr>
              <a:t>, </a:t>
            </a:r>
            <a:endParaRPr lang="uk-UA" b="1" dirty="0" smtClean="0">
              <a:solidFill>
                <a:schemeClr val="accent1">
                  <a:lumMod val="50000"/>
                </a:schemeClr>
              </a:solidFill>
            </a:endParaRPr>
          </a:p>
          <a:p>
            <a:pPr marL="68580" indent="0">
              <a:buNone/>
            </a:pPr>
            <a:r>
              <a:rPr lang="uk-UA" b="1" dirty="0" smtClean="0">
                <a:solidFill>
                  <a:schemeClr val="accent1">
                    <a:lumMod val="50000"/>
                  </a:schemeClr>
                </a:solidFill>
              </a:rPr>
              <a:t>який </a:t>
            </a:r>
            <a:r>
              <a:rPr lang="uk-UA" b="1" dirty="0">
                <a:solidFill>
                  <a:schemeClr val="accent1">
                    <a:lumMod val="50000"/>
                  </a:schemeClr>
                </a:solidFill>
              </a:rPr>
              <a:t>є символом життя, вічності, бо нитки сплітаються з любов</a:t>
            </a:r>
            <a:r>
              <a:rPr lang="ru-RU" b="1" dirty="0">
                <a:solidFill>
                  <a:schemeClr val="accent1">
                    <a:lumMod val="50000"/>
                  </a:schemeClr>
                </a:solidFill>
              </a:rPr>
              <a:t>’</a:t>
            </a:r>
            <a:r>
              <a:rPr lang="uk-UA" b="1" dirty="0">
                <a:solidFill>
                  <a:schemeClr val="accent1">
                    <a:lumMod val="50000"/>
                  </a:schemeClr>
                </a:solidFill>
              </a:rPr>
              <a:t>ю і </a:t>
            </a:r>
            <a:r>
              <a:rPr lang="uk-UA" b="1" dirty="0" smtClean="0">
                <a:solidFill>
                  <a:schemeClr val="accent1">
                    <a:lumMod val="50000"/>
                  </a:schemeClr>
                </a:solidFill>
              </a:rPr>
              <a:t>розумом</a:t>
            </a:r>
            <a:endParaRPr lang="ru-RU" b="1" dirty="0">
              <a:solidFill>
                <a:schemeClr val="accent1">
                  <a:lumMod val="50000"/>
                </a:schemeClr>
              </a:solidFill>
            </a:endParaRPr>
          </a:p>
        </p:txBody>
      </p:sp>
      <p:pic>
        <p:nvPicPr>
          <p:cNvPr id="922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215900"/>
            <a:ext cx="2021711" cy="206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116632"/>
            <a:ext cx="3223233" cy="189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2576" y="5201816"/>
            <a:ext cx="2305768" cy="153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1520" y="2636912"/>
            <a:ext cx="259228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96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olidFill>
            <a:schemeClr val="accent1">
              <a:lumMod val="20000"/>
              <a:lumOff val="80000"/>
            </a:schemeClr>
          </a:solidFill>
        </p:spPr>
        <p:txBody>
          <a:bodyPr/>
          <a:lstStyle/>
          <a:p>
            <a:pPr marL="68580" indent="0">
              <a:buNone/>
            </a:pPr>
            <a:r>
              <a:rPr lang="uk-UA" b="1" dirty="0">
                <a:solidFill>
                  <a:schemeClr val="accent1">
                    <a:lumMod val="50000"/>
                  </a:schemeClr>
                </a:solidFill>
              </a:rPr>
              <a:t>Великодню неділю за традицією зустрічають усією сім’єю за великим столом з великодніми стравами. Члени родини зазвичай мають поділити між собою один великодній хліб та крашанку. Вірять, що цей звичай наділяє «доброю долею» — щастям — кожного члена родини.</a:t>
            </a:r>
            <a:endParaRPr lang="ru-RU" b="1" dirty="0">
              <a:solidFill>
                <a:schemeClr val="accent1">
                  <a:lumMod val="50000"/>
                </a:schemeClr>
              </a:solidFill>
            </a:endParaRPr>
          </a:p>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990" y="116632"/>
            <a:ext cx="302286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8104" y="0"/>
            <a:ext cx="3240360" cy="231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113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5" y="2166343"/>
            <a:ext cx="5472607" cy="4186428"/>
          </a:xfrm>
          <a:solidFill>
            <a:schemeClr val="accent1">
              <a:lumMod val="20000"/>
              <a:lumOff val="80000"/>
            </a:schemeClr>
          </a:solidFill>
        </p:spPr>
        <p:txBody>
          <a:bodyPr>
            <a:normAutofit fontScale="85000" lnSpcReduction="10000"/>
          </a:bodyPr>
          <a:lstStyle/>
          <a:p>
            <a:pPr marL="68580" indent="0">
              <a:buNone/>
            </a:pPr>
            <a:r>
              <a:rPr lang="uk-UA" b="1" dirty="0">
                <a:solidFill>
                  <a:schemeClr val="accent1">
                    <a:lumMod val="50000"/>
                  </a:schemeClr>
                </a:solidFill>
              </a:rPr>
              <a:t>В</a:t>
            </a:r>
            <a:r>
              <a:rPr lang="uk-UA" b="1" dirty="0" smtClean="0">
                <a:solidFill>
                  <a:schemeClr val="accent1">
                    <a:lumMod val="50000"/>
                  </a:schemeClr>
                </a:solidFill>
              </a:rPr>
              <a:t> </a:t>
            </a:r>
            <a:r>
              <a:rPr lang="uk-UA" b="1" dirty="0">
                <a:solidFill>
                  <a:schemeClr val="accent1">
                    <a:lumMod val="50000"/>
                  </a:schemeClr>
                </a:solidFill>
              </a:rPr>
              <a:t>давнину першого великоднього дня всі господині залишались вдома та накривали стіл. Гостинці були заздалегідь готові для приходу гостей і стояли весь день</a:t>
            </a:r>
            <a:r>
              <a:rPr lang="uk-UA" b="1" dirty="0" smtClean="0">
                <a:solidFill>
                  <a:schemeClr val="accent1">
                    <a:lumMod val="50000"/>
                  </a:schemeClr>
                </a:solidFill>
              </a:rPr>
              <a:t>.</a:t>
            </a:r>
          </a:p>
          <a:p>
            <a:pPr marL="68580" indent="0">
              <a:buNone/>
            </a:pPr>
            <a:r>
              <a:rPr lang="uk-UA" b="1" dirty="0" smtClean="0">
                <a:solidFill>
                  <a:schemeClr val="accent1">
                    <a:lumMod val="50000"/>
                  </a:schemeClr>
                </a:solidFill>
              </a:rPr>
              <a:t> </a:t>
            </a:r>
            <a:r>
              <a:rPr lang="uk-UA" b="1" dirty="0">
                <a:solidFill>
                  <a:schemeClr val="accent1">
                    <a:lumMod val="50000"/>
                  </a:schemeClr>
                </a:solidFill>
              </a:rPr>
              <a:t>Натомість чоловіки ходили від хати до хати, вітаючи родичів та знайомих.</a:t>
            </a:r>
            <a:endParaRPr lang="ru-RU" b="1" dirty="0">
              <a:solidFill>
                <a:schemeClr val="accent1">
                  <a:lumMod val="50000"/>
                </a:schemeClr>
              </a:solidFill>
            </a:endParaRPr>
          </a:p>
          <a:p>
            <a:pPr marL="68580" indent="0">
              <a:buNone/>
            </a:pPr>
            <a:r>
              <a:rPr lang="uk-UA" b="1" dirty="0" smtClean="0">
                <a:solidFill>
                  <a:schemeClr val="accent1">
                    <a:lumMod val="50000"/>
                  </a:schemeClr>
                </a:solidFill>
              </a:rPr>
              <a:t>          </a:t>
            </a:r>
            <a:r>
              <a:rPr lang="uk-UA" b="1" dirty="0">
                <a:solidFill>
                  <a:schemeClr val="accent1">
                    <a:lumMod val="50000"/>
                  </a:schemeClr>
                </a:solidFill>
              </a:rPr>
              <a:t>Святкування Великодня з часом обросло новими звичаями та традиціями. Але це не означає, що ми забули про старі обряди. Щороку наші господиньки </a:t>
            </a:r>
            <a:r>
              <a:rPr lang="uk-UA" b="1" u="sng" dirty="0">
                <a:solidFill>
                  <a:schemeClr val="accent1">
                    <a:lumMod val="50000"/>
                  </a:schemeClr>
                </a:solidFill>
                <a:hlinkClick r:id="rId2"/>
              </a:rPr>
              <a:t>готують паску</a:t>
            </a:r>
            <a:r>
              <a:rPr lang="uk-UA" b="1" dirty="0">
                <a:solidFill>
                  <a:schemeClr val="accent1">
                    <a:lumMod val="50000"/>
                  </a:schemeClr>
                </a:solidFill>
              </a:rPr>
              <a:t>, яка є чи не найголовнішим атрибутом у святковому кошику. </a:t>
            </a:r>
            <a:endParaRPr lang="ru-RU" b="1" dirty="0">
              <a:solidFill>
                <a:schemeClr val="accent1">
                  <a:lumMod val="50000"/>
                </a:schemeClr>
              </a:solidFill>
            </a:endParaRPr>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469" y="96009"/>
            <a:ext cx="2929508" cy="195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95736" y="-1"/>
            <a:ext cx="2664296" cy="214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4047" y="0"/>
            <a:ext cx="2879881" cy="230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40152" y="2024962"/>
            <a:ext cx="2714554" cy="2052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52120" y="4077072"/>
            <a:ext cx="2857501"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10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7024744" cy="1143000"/>
          </a:xfrm>
        </p:spPr>
        <p:txBody>
          <a:bodyPr/>
          <a:lstStyle/>
          <a:p>
            <a:endParaRPr lang="ru-RU"/>
          </a:p>
        </p:txBody>
      </p:sp>
      <p:sp>
        <p:nvSpPr>
          <p:cNvPr id="3" name="Объект 2"/>
          <p:cNvSpPr>
            <a:spLocks noGrp="1"/>
          </p:cNvSpPr>
          <p:nvPr>
            <p:ph idx="1"/>
          </p:nvPr>
        </p:nvSpPr>
        <p:spPr/>
        <p:txBody>
          <a:bodyPr/>
          <a:lstStyle/>
          <a:p>
            <a:endParaRPr lang="ru-RU"/>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6" y="260648"/>
            <a:ext cx="835292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082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188" y="279854"/>
            <a:ext cx="6777317" cy="3508977"/>
          </a:xfrm>
        </p:spPr>
        <p:txBody>
          <a:bodyPr>
            <a:normAutofit lnSpcReduction="10000"/>
          </a:bodyPr>
          <a:lstStyle/>
          <a:p>
            <a:pPr marL="68580" indent="0">
              <a:buNone/>
            </a:pPr>
            <a:r>
              <a:rPr lang="uk-UA" b="1" dirty="0">
                <a:solidFill>
                  <a:schemeClr val="accent1">
                    <a:lumMod val="50000"/>
                  </a:schemeClr>
                </a:solidFill>
              </a:rPr>
              <a:t>Немає </a:t>
            </a:r>
            <a:r>
              <a:rPr lang="uk-UA" b="1" dirty="0" smtClean="0">
                <a:solidFill>
                  <a:schemeClr val="accent1">
                    <a:lumMod val="50000"/>
                  </a:schemeClr>
                </a:solidFill>
              </a:rPr>
              <a:t>меж</a:t>
            </a:r>
          </a:p>
          <a:p>
            <a:pPr marL="68580" indent="0">
              <a:buNone/>
            </a:pPr>
            <a:r>
              <a:rPr lang="uk-UA" b="1" dirty="0" smtClean="0">
                <a:solidFill>
                  <a:schemeClr val="accent1">
                    <a:lumMod val="50000"/>
                  </a:schemeClr>
                </a:solidFill>
              </a:rPr>
              <a:t> </a:t>
            </a:r>
            <a:r>
              <a:rPr lang="uk-UA" b="1" dirty="0">
                <a:solidFill>
                  <a:schemeClr val="accent1">
                    <a:lumMod val="50000"/>
                  </a:schemeClr>
                </a:solidFill>
              </a:rPr>
              <a:t>різноманітності культурних </a:t>
            </a:r>
            <a:endParaRPr lang="uk-UA" b="1" dirty="0" smtClean="0">
              <a:solidFill>
                <a:schemeClr val="accent1">
                  <a:lumMod val="50000"/>
                </a:schemeClr>
              </a:solidFill>
            </a:endParaRPr>
          </a:p>
          <a:p>
            <a:pPr marL="68580" indent="0">
              <a:buNone/>
            </a:pPr>
            <a:r>
              <a:rPr lang="uk-UA" b="1" dirty="0" smtClean="0">
                <a:solidFill>
                  <a:schemeClr val="accent1">
                    <a:lumMod val="50000"/>
                  </a:schemeClr>
                </a:solidFill>
              </a:rPr>
              <a:t>традицій </a:t>
            </a:r>
            <a:r>
              <a:rPr lang="uk-UA" b="1" dirty="0">
                <a:solidFill>
                  <a:schemeClr val="accent1">
                    <a:lumMod val="50000"/>
                  </a:schemeClr>
                </a:solidFill>
              </a:rPr>
              <a:t>і звичаїв того, </a:t>
            </a:r>
            <a:endParaRPr lang="uk-UA" b="1" dirty="0" smtClean="0">
              <a:solidFill>
                <a:schemeClr val="accent1">
                  <a:lumMod val="50000"/>
                </a:schemeClr>
              </a:solidFill>
            </a:endParaRPr>
          </a:p>
          <a:p>
            <a:pPr marL="68580" indent="0">
              <a:buNone/>
            </a:pPr>
            <a:r>
              <a:rPr lang="uk-UA" b="1" dirty="0" smtClean="0">
                <a:solidFill>
                  <a:schemeClr val="accent1">
                    <a:lumMod val="50000"/>
                  </a:schemeClr>
                </a:solidFill>
              </a:rPr>
              <a:t>як </a:t>
            </a:r>
            <a:r>
              <a:rPr lang="uk-UA" b="1" dirty="0">
                <a:solidFill>
                  <a:schemeClr val="accent1">
                    <a:lumMod val="50000"/>
                  </a:schemeClr>
                </a:solidFill>
              </a:rPr>
              <a:t>відзначають паску в різних </a:t>
            </a:r>
            <a:r>
              <a:rPr lang="uk-UA" b="1" dirty="0" smtClean="0">
                <a:solidFill>
                  <a:schemeClr val="accent1">
                    <a:lumMod val="50000"/>
                  </a:schemeClr>
                </a:solidFill>
              </a:rPr>
              <a:t>країнах.</a:t>
            </a:r>
          </a:p>
          <a:p>
            <a:pPr marL="68580" indent="0">
              <a:buNone/>
            </a:pPr>
            <a:r>
              <a:rPr lang="uk-UA" b="1" dirty="0" smtClean="0">
                <a:solidFill>
                  <a:schemeClr val="accent1">
                    <a:lumMod val="50000"/>
                  </a:schemeClr>
                </a:solidFill>
              </a:rPr>
              <a:t> </a:t>
            </a:r>
            <a:r>
              <a:rPr lang="uk-UA" b="1" dirty="0">
                <a:solidFill>
                  <a:schemeClr val="accent1">
                    <a:lumMod val="50000"/>
                  </a:schemeClr>
                </a:solidFill>
              </a:rPr>
              <a:t>У</a:t>
            </a:r>
            <a:r>
              <a:rPr lang="uk-UA" b="1" dirty="0" smtClean="0">
                <a:solidFill>
                  <a:schemeClr val="accent1">
                    <a:lumMod val="50000"/>
                  </a:schemeClr>
                </a:solidFill>
              </a:rPr>
              <a:t> </a:t>
            </a:r>
            <a:r>
              <a:rPr lang="uk-UA" b="1" dirty="0">
                <a:solidFill>
                  <a:schemeClr val="accent1">
                    <a:lumMod val="50000"/>
                  </a:schemeClr>
                </a:solidFill>
              </a:rPr>
              <a:t>Швеції та Ісландії, крашанки вже виготовляють у вигляді красивих </a:t>
            </a:r>
            <a:r>
              <a:rPr lang="uk-UA" b="1" dirty="0" smtClean="0">
                <a:solidFill>
                  <a:schemeClr val="accent1">
                    <a:lumMod val="50000"/>
                  </a:schemeClr>
                </a:solidFill>
              </a:rPr>
              <a:t>різнокольорових </a:t>
            </a:r>
            <a:r>
              <a:rPr lang="uk-UA" b="1" dirty="0">
                <a:solidFill>
                  <a:schemeClr val="accent1">
                    <a:lumMod val="50000"/>
                  </a:schemeClr>
                </a:solidFill>
              </a:rPr>
              <a:t>картонних коробок, усередині яких зберігаються різні солодощі.</a:t>
            </a:r>
            <a:endParaRPr lang="ru-RU" b="1" dirty="0">
              <a:solidFill>
                <a:schemeClr val="accent1">
                  <a:lumMod val="50000"/>
                </a:schemeClr>
              </a:solidFill>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59256" y="4797152"/>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4418" y="1124744"/>
            <a:ext cx="1952076" cy="16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3660879"/>
            <a:ext cx="5256584" cy="2554545"/>
          </a:xfrm>
          <a:prstGeom prst="rect">
            <a:avLst/>
          </a:prstGeom>
        </p:spPr>
        <p:txBody>
          <a:bodyPr wrap="square">
            <a:spAutoFit/>
          </a:bodyPr>
          <a:lstStyle/>
          <a:p>
            <a:pPr fontAlgn="base"/>
            <a:r>
              <a:rPr lang="uk-UA" sz="2000" b="1" dirty="0">
                <a:solidFill>
                  <a:schemeClr val="accent1">
                    <a:lumMod val="50000"/>
                  </a:schemeClr>
                </a:solidFill>
              </a:rPr>
              <a:t>В Італії, Німеччини і Бразилії практично всі пасхальні яйця виготовляються з </a:t>
            </a:r>
            <a:r>
              <a:rPr lang="uk-UA" sz="2000" b="1" dirty="0" smtClean="0">
                <a:solidFill>
                  <a:schemeClr val="accent1">
                    <a:lumMod val="50000"/>
                  </a:schemeClr>
                </a:solidFill>
              </a:rPr>
              <a:t>шоколаду. </a:t>
            </a:r>
            <a:r>
              <a:rPr lang="uk-UA" sz="2000" b="1" dirty="0">
                <a:solidFill>
                  <a:schemeClr val="accent1">
                    <a:lumMod val="50000"/>
                  </a:schemeClr>
                </a:solidFill>
              </a:rPr>
              <a:t>Такі шоколадні яйця дарують або в спеціальних кошиках, або ж просто весь тиждень об’їдаються різними солодощами та шоколадними цукерками, відзначаючи паску.</a:t>
            </a:r>
            <a:endParaRPr lang="ru-RU" sz="2000" b="1" dirty="0">
              <a:solidFill>
                <a:schemeClr val="accent1">
                  <a:lumMod val="50000"/>
                </a:schemeClr>
              </a:solidFill>
            </a:endParaRPr>
          </a:p>
        </p:txBody>
      </p:sp>
      <p:pic>
        <p:nvPicPr>
          <p:cNvPr id="13318" name="Picture 6"/>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9079"/>
          <a:stretch/>
        </p:blipFill>
        <p:spPr bwMode="auto">
          <a:xfrm>
            <a:off x="6588224" y="2487673"/>
            <a:ext cx="1695690" cy="245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00192" y="116632"/>
            <a:ext cx="273630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928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852938"/>
            <a:ext cx="5472607" cy="3797008"/>
          </a:xfrm>
        </p:spPr>
        <p:txBody>
          <a:bodyPr>
            <a:normAutofit lnSpcReduction="10000"/>
          </a:bodyPr>
          <a:lstStyle/>
          <a:p>
            <a:pPr marL="68580" indent="0">
              <a:buNone/>
            </a:pPr>
            <a:r>
              <a:rPr lang="uk-UA" b="1" dirty="0">
                <a:solidFill>
                  <a:schemeClr val="accent1">
                    <a:lumMod val="50000"/>
                  </a:schemeClr>
                </a:solidFill>
              </a:rPr>
              <a:t>Для українців Великдень – це не тільки різнокольорові писанки і смачна паска. Це особливе </a:t>
            </a:r>
            <a:r>
              <a:rPr lang="uk-UA" b="1" dirty="0" smtClean="0">
                <a:solidFill>
                  <a:schemeClr val="accent1">
                    <a:lumMod val="50000"/>
                  </a:schemeClr>
                </a:solidFill>
              </a:rPr>
              <a:t>свято,адже у </a:t>
            </a:r>
          </a:p>
          <a:p>
            <a:pPr marL="68580" indent="0">
              <a:buNone/>
            </a:pPr>
            <a:r>
              <a:rPr lang="uk-UA" b="1" dirty="0" smtClean="0">
                <a:solidFill>
                  <a:schemeClr val="accent1">
                    <a:lumMod val="50000"/>
                  </a:schemeClr>
                </a:solidFill>
              </a:rPr>
              <a:t>цей </a:t>
            </a:r>
            <a:r>
              <a:rPr lang="uk-UA" b="1" dirty="0">
                <a:solidFill>
                  <a:schemeClr val="accent1">
                    <a:lumMod val="50000"/>
                  </a:schemeClr>
                </a:solidFill>
              </a:rPr>
              <a:t>день </a:t>
            </a:r>
            <a:r>
              <a:rPr lang="uk-UA" b="1" dirty="0" smtClean="0">
                <a:solidFill>
                  <a:schemeClr val="accent1">
                    <a:lumMod val="50000"/>
                  </a:schemeClr>
                </a:solidFill>
              </a:rPr>
              <a:t>воскрес</a:t>
            </a:r>
          </a:p>
          <a:p>
            <a:pPr marL="68580" indent="0">
              <a:buNone/>
            </a:pPr>
            <a:r>
              <a:rPr lang="uk-UA" b="1" dirty="0" smtClean="0">
                <a:solidFill>
                  <a:schemeClr val="accent1">
                    <a:lumMod val="50000"/>
                  </a:schemeClr>
                </a:solidFill>
              </a:rPr>
              <a:t> </a:t>
            </a:r>
            <a:r>
              <a:rPr lang="uk-UA" b="1" dirty="0">
                <a:solidFill>
                  <a:schemeClr val="accent1">
                    <a:lumMod val="50000"/>
                  </a:schemeClr>
                </a:solidFill>
              </a:rPr>
              <a:t>Ісус Христос. </a:t>
            </a:r>
            <a:endParaRPr lang="uk-UA" b="1" dirty="0" smtClean="0">
              <a:solidFill>
                <a:schemeClr val="accent1">
                  <a:lumMod val="50000"/>
                </a:schemeClr>
              </a:solidFill>
            </a:endParaRPr>
          </a:p>
          <a:p>
            <a:pPr marL="68580" indent="0">
              <a:buNone/>
            </a:pPr>
            <a:r>
              <a:rPr lang="uk-UA" b="1" dirty="0">
                <a:solidFill>
                  <a:schemeClr val="accent1">
                    <a:lumMod val="50000"/>
                  </a:schemeClr>
                </a:solidFill>
              </a:rPr>
              <a:t>В</a:t>
            </a:r>
            <a:r>
              <a:rPr lang="uk-UA" b="1" dirty="0" smtClean="0">
                <a:solidFill>
                  <a:schemeClr val="accent1">
                    <a:lumMod val="50000"/>
                  </a:schemeClr>
                </a:solidFill>
              </a:rPr>
              <a:t>ітання </a:t>
            </a:r>
            <a:r>
              <a:rPr lang="uk-UA" b="1" dirty="0">
                <a:solidFill>
                  <a:schemeClr val="accent1">
                    <a:lumMod val="50000"/>
                  </a:schemeClr>
                </a:solidFill>
              </a:rPr>
              <a:t>напряму пов’язане </a:t>
            </a:r>
            <a:endParaRPr lang="uk-UA" b="1" dirty="0" smtClean="0">
              <a:solidFill>
                <a:schemeClr val="accent1">
                  <a:lumMod val="50000"/>
                </a:schemeClr>
              </a:solidFill>
            </a:endParaRPr>
          </a:p>
          <a:p>
            <a:pPr marL="68580" indent="0">
              <a:buNone/>
            </a:pPr>
            <a:r>
              <a:rPr lang="uk-UA" b="1" dirty="0" smtClean="0">
                <a:solidFill>
                  <a:schemeClr val="accent1">
                    <a:lumMod val="50000"/>
                  </a:schemeClr>
                </a:solidFill>
              </a:rPr>
              <a:t>з </a:t>
            </a:r>
            <a:r>
              <a:rPr lang="uk-UA" b="1" dirty="0">
                <a:solidFill>
                  <a:schemeClr val="accent1">
                    <a:lumMod val="50000"/>
                  </a:schemeClr>
                </a:solidFill>
              </a:rPr>
              <a:t>цією подією – </a:t>
            </a:r>
            <a:endParaRPr lang="uk-UA" b="1" dirty="0" smtClean="0">
              <a:solidFill>
                <a:schemeClr val="accent1">
                  <a:lumMod val="50000"/>
                </a:schemeClr>
              </a:solidFill>
            </a:endParaRPr>
          </a:p>
          <a:p>
            <a:pPr marL="68580" indent="0">
              <a:buNone/>
            </a:pPr>
            <a:r>
              <a:rPr lang="uk-UA" b="1" dirty="0" smtClean="0">
                <a:solidFill>
                  <a:schemeClr val="accent1">
                    <a:lumMod val="50000"/>
                  </a:schemeClr>
                </a:solidFill>
              </a:rPr>
              <a:t>Христос </a:t>
            </a:r>
            <a:r>
              <a:rPr lang="uk-UA" b="1" dirty="0">
                <a:solidFill>
                  <a:schemeClr val="accent1">
                    <a:lumMod val="50000"/>
                  </a:schemeClr>
                </a:solidFill>
              </a:rPr>
              <a:t>Воскрес! А у відповідь кажуть – Воістину Воскрес!</a:t>
            </a:r>
            <a:endParaRPr lang="ru-RU" b="1" dirty="0">
              <a:solidFill>
                <a:schemeClr val="accent1">
                  <a:lumMod val="50000"/>
                </a:schemeClr>
              </a:solidFill>
            </a:endParaRPr>
          </a:p>
          <a:p>
            <a:endParaRPr lang="ru-RU" dirty="0"/>
          </a:p>
        </p:txBody>
      </p:sp>
      <p:pic>
        <p:nvPicPr>
          <p:cNvPr id="1843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3131" y="116633"/>
            <a:ext cx="425024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a:spLocks noGrp="1"/>
          </p:cNvSpPr>
          <p:nvPr/>
        </p:nvSpPr>
        <p:spPr>
          <a:xfrm>
            <a:off x="4499992" y="3370136"/>
            <a:ext cx="144016" cy="117727"/>
          </a:xfrm>
          <a:prstGeom prst="rect">
            <a:avLst/>
          </a:prstGeom>
        </p:spPr>
        <p:txBody>
          <a:bodyPr vert="horz" lIns="91440" tIns="45720" rIns="91440" bIns="45720" rtlCol="0" anchor="b">
            <a:normAutofit fontScale="2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ru-RU"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1375" y="3522663"/>
            <a:ext cx="14605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2080" y="116633"/>
            <a:ext cx="3096344" cy="267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2120" y="3428999"/>
            <a:ext cx="3204356" cy="3109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75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rot="20310063">
            <a:off x="954878" y="2293718"/>
            <a:ext cx="7569289" cy="3024754"/>
          </a:xfrm>
          <a:solidFill>
            <a:schemeClr val="accent1">
              <a:lumMod val="40000"/>
              <a:lumOff val="60000"/>
            </a:schemeClr>
          </a:solidFill>
        </p:spPr>
        <p:txBody>
          <a:bodyPr>
            <a:normAutofit/>
          </a:bodyPr>
          <a:lstStyle/>
          <a:p>
            <a:pPr marL="68580" indent="0">
              <a:buNone/>
            </a:pPr>
            <a:r>
              <a:rPr lang="uk-UA" sz="6000" b="1" dirty="0" smtClean="0">
                <a:solidFill>
                  <a:schemeClr val="accent1">
                    <a:lumMod val="50000"/>
                  </a:schemeClr>
                </a:solidFill>
              </a:rPr>
              <a:t>ДЯКУЮ ЗА УВАГУ</a:t>
            </a:r>
            <a:endParaRPr lang="ru-RU" sz="6000" b="1" dirty="0">
              <a:solidFill>
                <a:schemeClr val="accent1">
                  <a:lumMod val="50000"/>
                </a:schemeClr>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2938" y="476672"/>
            <a:ext cx="328099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8773"/>
          <a:stretch/>
        </p:blipFill>
        <p:spPr bwMode="auto">
          <a:xfrm>
            <a:off x="3923928" y="3633796"/>
            <a:ext cx="356676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22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19" y="0"/>
            <a:ext cx="7024744" cy="1143000"/>
          </a:xfrm>
        </p:spPr>
        <p:txBody>
          <a:bodyPr>
            <a:normAutofit fontScale="90000"/>
          </a:bodyPr>
          <a:lstStyle/>
          <a:p>
            <a:r>
              <a:rPr lang="ru-RU" b="1" i="1" dirty="0">
                <a:solidFill>
                  <a:srgbClr val="FF0000"/>
                </a:solidFill>
              </a:rPr>
              <a:t/>
            </a:r>
            <a:br>
              <a:rPr lang="ru-RU" b="1" i="1" dirty="0">
                <a:solidFill>
                  <a:srgbClr val="FF0000"/>
                </a:solidFill>
              </a:rPr>
            </a:br>
            <a:endParaRPr lang="ru-RU" b="1" dirty="0">
              <a:solidFill>
                <a:srgbClr val="FF0000"/>
              </a:solidFill>
            </a:endParaRPr>
          </a:p>
        </p:txBody>
      </p:sp>
      <p:sp>
        <p:nvSpPr>
          <p:cNvPr id="3" name="Объект 2"/>
          <p:cNvSpPr>
            <a:spLocks noGrp="1"/>
          </p:cNvSpPr>
          <p:nvPr>
            <p:ph idx="1"/>
          </p:nvPr>
        </p:nvSpPr>
        <p:spPr>
          <a:xfrm>
            <a:off x="107504" y="548681"/>
            <a:ext cx="3960440" cy="1944216"/>
          </a:xfrm>
          <a:solidFill>
            <a:schemeClr val="accent1">
              <a:lumMod val="20000"/>
              <a:lumOff val="80000"/>
            </a:schemeClr>
          </a:solidFill>
        </p:spPr>
        <p:txBody>
          <a:bodyPr>
            <a:noAutofit/>
          </a:bodyPr>
          <a:lstStyle/>
          <a:p>
            <a:pPr marL="68580" indent="0">
              <a:buNone/>
            </a:pPr>
            <a:r>
              <a:rPr lang="uk-UA" b="1" i="1" smtClean="0">
                <a:solidFill>
                  <a:srgbClr val="FF0000"/>
                </a:solidFill>
              </a:rPr>
              <a:t>Щороку усі християни святкують </a:t>
            </a:r>
            <a:r>
              <a:rPr lang="uk-UA" b="1" i="1" u="sng" smtClean="0">
                <a:solidFill>
                  <a:srgbClr val="FF0000"/>
                </a:solidFill>
                <a:hlinkClick r:id="rId2"/>
              </a:rPr>
              <a:t>Великдень</a:t>
            </a:r>
            <a:r>
              <a:rPr lang="uk-UA" b="1" i="1" smtClean="0">
                <a:solidFill>
                  <a:srgbClr val="FF0000"/>
                </a:solidFill>
              </a:rPr>
              <a:t> –</a:t>
            </a:r>
          </a:p>
          <a:p>
            <a:pPr marL="68580" indent="0">
              <a:buNone/>
            </a:pPr>
            <a:r>
              <a:rPr lang="uk-UA" b="1" i="1" smtClean="0">
                <a:solidFill>
                  <a:srgbClr val="FF0000"/>
                </a:solidFill>
              </a:rPr>
              <a:t>день особливий для всіх! </a:t>
            </a:r>
          </a:p>
          <a:p>
            <a:pPr marL="68580" indent="0">
              <a:buNone/>
            </a:pPr>
            <a:r>
              <a:rPr lang="uk-UA" sz="2000" b="1" i="1" smtClean="0">
                <a:solidFill>
                  <a:srgbClr val="FF0000"/>
                </a:solidFill>
              </a:rPr>
              <a:t> </a:t>
            </a:r>
          </a:p>
          <a:p>
            <a:pPr marL="68580" indent="0">
              <a:buNone/>
            </a:pPr>
            <a:endParaRPr lang="ru-RU" sz="2000" b="1" i="1" dirty="0">
              <a:solidFill>
                <a:srgbClr val="FF0000"/>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0863" y="97592"/>
            <a:ext cx="3606814" cy="363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91838" y="-6483343"/>
            <a:ext cx="282536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9856" y="1916831"/>
            <a:ext cx="4577118" cy="29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98273" y="4797152"/>
            <a:ext cx="7632848" cy="1815882"/>
          </a:xfrm>
          <a:prstGeom prst="rect">
            <a:avLst/>
          </a:prstGeom>
        </p:spPr>
        <p:txBody>
          <a:bodyPr wrap="square">
            <a:spAutoFit/>
          </a:bodyPr>
          <a:lstStyle/>
          <a:p>
            <a:r>
              <a:rPr lang="uk-UA" sz="2800" b="1" dirty="0">
                <a:solidFill>
                  <a:schemeClr val="accent1">
                    <a:lumMod val="50000"/>
                  </a:schemeClr>
                </a:solidFill>
              </a:rPr>
              <a:t>Р</a:t>
            </a:r>
            <a:r>
              <a:rPr lang="uk-UA" sz="2800" b="1" dirty="0" smtClean="0">
                <a:solidFill>
                  <a:schemeClr val="accent1">
                    <a:lumMod val="50000"/>
                  </a:schemeClr>
                </a:solidFill>
              </a:rPr>
              <a:t>одина нарешті збирається </a:t>
            </a:r>
            <a:r>
              <a:rPr lang="uk-UA" sz="2800" b="1" dirty="0">
                <a:solidFill>
                  <a:schemeClr val="accent1">
                    <a:lumMod val="50000"/>
                  </a:schemeClr>
                </a:solidFill>
              </a:rPr>
              <a:t>за святковим столом </a:t>
            </a:r>
            <a:r>
              <a:rPr lang="uk-UA" sz="2800" b="1" dirty="0" smtClean="0">
                <a:solidFill>
                  <a:schemeClr val="accent1">
                    <a:lumMod val="50000"/>
                  </a:schemeClr>
                </a:solidFill>
              </a:rPr>
              <a:t>і розговляється. </a:t>
            </a:r>
            <a:endParaRPr lang="uk-UA" sz="2800" b="1" dirty="0">
              <a:solidFill>
                <a:schemeClr val="accent1">
                  <a:lumMod val="50000"/>
                </a:schemeClr>
              </a:solidFill>
            </a:endParaRPr>
          </a:p>
          <a:p>
            <a:r>
              <a:rPr lang="uk-UA" sz="2800" b="1" dirty="0" smtClean="0">
                <a:solidFill>
                  <a:schemeClr val="accent1">
                    <a:lumMod val="50000"/>
                  </a:schemeClr>
                </a:solidFill>
              </a:rPr>
              <a:t> </a:t>
            </a:r>
            <a:r>
              <a:rPr lang="uk-UA" sz="2800" b="1" dirty="0">
                <a:solidFill>
                  <a:schemeClr val="accent1">
                    <a:lumMod val="50000"/>
                  </a:schemeClr>
                </a:solidFill>
              </a:rPr>
              <a:t>Ц</a:t>
            </a:r>
            <a:r>
              <a:rPr lang="uk-UA" sz="2800" b="1" dirty="0" smtClean="0">
                <a:solidFill>
                  <a:schemeClr val="accent1">
                    <a:lumMod val="50000"/>
                  </a:schemeClr>
                </a:solidFill>
              </a:rPr>
              <a:t>е </a:t>
            </a:r>
            <a:r>
              <a:rPr lang="uk-UA" sz="2800" b="1" dirty="0">
                <a:solidFill>
                  <a:schemeClr val="accent1">
                    <a:lumMod val="50000"/>
                  </a:schemeClr>
                </a:solidFill>
              </a:rPr>
              <a:t>одне з найрадісніших свят, адже воно символізує початок нового життя. </a:t>
            </a:r>
            <a:endParaRPr lang="ru-RU" sz="2800" b="1" dirty="0">
              <a:solidFill>
                <a:schemeClr val="accent1">
                  <a:lumMod val="50000"/>
                </a:schemeClr>
              </a:solidFill>
            </a:endParaRPr>
          </a:p>
        </p:txBody>
      </p:sp>
    </p:spTree>
    <p:extLst>
      <p:ext uri="{BB962C8B-B14F-4D97-AF65-F5344CB8AC3E}">
        <p14:creationId xmlns:p14="http://schemas.microsoft.com/office/powerpoint/2010/main" val="51443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537095"/>
            <a:ext cx="7128791" cy="3816424"/>
          </a:xfrm>
        </p:spPr>
        <p:txBody>
          <a:bodyPr>
            <a:noAutofit/>
          </a:bodyPr>
          <a:lstStyle/>
          <a:p>
            <a:pPr marL="68580" indent="0">
              <a:buNone/>
            </a:pPr>
            <a:r>
              <a:rPr lang="uk-UA" sz="2000" b="1" dirty="0" smtClean="0">
                <a:solidFill>
                  <a:schemeClr val="accent1">
                    <a:lumMod val="50000"/>
                  </a:schemeClr>
                </a:solidFill>
              </a:rPr>
              <a:t>За </a:t>
            </a:r>
            <a:r>
              <a:rPr lang="uk-UA" sz="2000" b="1" dirty="0">
                <a:solidFill>
                  <a:schemeClr val="accent1">
                    <a:lumMod val="50000"/>
                  </a:schemeClr>
                </a:solidFill>
              </a:rPr>
              <a:t>тиждень до Великодня </a:t>
            </a:r>
            <a:endParaRPr lang="uk-UA" sz="2000" b="1" dirty="0" smtClean="0">
              <a:solidFill>
                <a:schemeClr val="accent1">
                  <a:lumMod val="50000"/>
                </a:schemeClr>
              </a:solidFill>
            </a:endParaRPr>
          </a:p>
          <a:p>
            <a:pPr marL="68580" indent="0">
              <a:buNone/>
            </a:pPr>
            <a:r>
              <a:rPr lang="uk-UA" sz="2000" b="1" dirty="0" smtClean="0">
                <a:solidFill>
                  <a:schemeClr val="accent1">
                    <a:lumMod val="50000"/>
                  </a:schemeClr>
                </a:solidFill>
              </a:rPr>
              <a:t>відзначають </a:t>
            </a:r>
            <a:r>
              <a:rPr lang="uk-UA" sz="2000" b="1" dirty="0">
                <a:solidFill>
                  <a:schemeClr val="accent1">
                    <a:lumMod val="50000"/>
                  </a:schemeClr>
                </a:solidFill>
              </a:rPr>
              <a:t>Вербну неділю. </a:t>
            </a:r>
            <a:endParaRPr lang="uk-UA" sz="2000" b="1" dirty="0" smtClean="0">
              <a:solidFill>
                <a:schemeClr val="accent1">
                  <a:lumMod val="50000"/>
                </a:schemeClr>
              </a:solidFill>
            </a:endParaRPr>
          </a:p>
          <a:p>
            <a:pPr marL="68580" indent="0">
              <a:buNone/>
            </a:pPr>
            <a:r>
              <a:rPr lang="uk-UA" sz="2000" b="1" dirty="0" smtClean="0">
                <a:solidFill>
                  <a:schemeClr val="accent1">
                    <a:lumMod val="50000"/>
                  </a:schemeClr>
                </a:solidFill>
              </a:rPr>
              <a:t>Цей </a:t>
            </a:r>
            <a:r>
              <a:rPr lang="uk-UA" sz="2000" b="1" dirty="0">
                <a:solidFill>
                  <a:schemeClr val="accent1">
                    <a:lumMod val="50000"/>
                  </a:schemeClr>
                </a:solidFill>
              </a:rPr>
              <a:t>день наповнений добром, світлом, радістю і теплом. </a:t>
            </a:r>
            <a:endParaRPr lang="uk-UA" sz="2000" b="1" dirty="0" smtClean="0">
              <a:solidFill>
                <a:schemeClr val="accent1">
                  <a:lumMod val="50000"/>
                </a:schemeClr>
              </a:solidFill>
            </a:endParaRPr>
          </a:p>
          <a:p>
            <a:pPr marL="68580" indent="0">
              <a:buNone/>
            </a:pPr>
            <a:r>
              <a:rPr lang="uk-UA" sz="2000" b="1" dirty="0" smtClean="0">
                <a:solidFill>
                  <a:schemeClr val="accent1">
                    <a:lumMod val="50000"/>
                  </a:schemeClr>
                </a:solidFill>
              </a:rPr>
              <a:t>Основним </a:t>
            </a:r>
            <a:r>
              <a:rPr lang="uk-UA" sz="2000" b="1" dirty="0">
                <a:solidFill>
                  <a:schemeClr val="accent1">
                    <a:lumMod val="50000"/>
                  </a:schemeClr>
                </a:solidFill>
              </a:rPr>
              <a:t>обрядом цього свята було освячення вербових гілочок, а також виготовлена власноруч весняна лялька </a:t>
            </a:r>
            <a:r>
              <a:rPr lang="uk-UA" sz="2000" b="1" dirty="0" err="1">
                <a:solidFill>
                  <a:schemeClr val="accent1">
                    <a:lumMod val="50000"/>
                  </a:schemeClr>
                </a:solidFill>
              </a:rPr>
              <a:t>Вербниця</a:t>
            </a:r>
            <a:r>
              <a:rPr lang="uk-UA" sz="2000" b="1" dirty="0">
                <a:solidFill>
                  <a:schemeClr val="accent1">
                    <a:lumMod val="50000"/>
                  </a:schemeClr>
                </a:solidFill>
              </a:rPr>
              <a:t>, яка символізує кущ верби, пробудження природи навесні. </a:t>
            </a:r>
            <a:endParaRPr lang="uk-UA" sz="2000" b="1" dirty="0" smtClean="0">
              <a:solidFill>
                <a:schemeClr val="accent1">
                  <a:lumMod val="50000"/>
                </a:schemeClr>
              </a:solidFill>
            </a:endParaRPr>
          </a:p>
          <a:p>
            <a:pPr marL="68580" indent="0">
              <a:buNone/>
            </a:pPr>
            <a:r>
              <a:rPr lang="uk-UA" sz="2000" b="1" dirty="0" smtClean="0">
                <a:solidFill>
                  <a:schemeClr val="accent1">
                    <a:lumMod val="50000"/>
                  </a:schemeClr>
                </a:solidFill>
              </a:rPr>
              <a:t>Її </a:t>
            </a:r>
            <a:r>
              <a:rPr lang="uk-UA" sz="2000" b="1" dirty="0">
                <a:solidFill>
                  <a:schemeClr val="accent1">
                    <a:lumMod val="50000"/>
                  </a:schemeClr>
                </a:solidFill>
              </a:rPr>
              <a:t>кольори повинні бути наближені до квітів верби та зелені. </a:t>
            </a:r>
            <a:endParaRPr lang="uk-UA" sz="2000" b="1" dirty="0" smtClean="0">
              <a:solidFill>
                <a:schemeClr val="accent1">
                  <a:lumMod val="50000"/>
                </a:schemeClr>
              </a:solidFill>
            </a:endParaRPr>
          </a:p>
          <a:p>
            <a:pPr marL="68580" indent="0">
              <a:buNone/>
            </a:pPr>
            <a:r>
              <a:rPr lang="uk-UA" sz="2000" b="1" dirty="0" smtClean="0">
                <a:solidFill>
                  <a:schemeClr val="accent1">
                    <a:lumMod val="50000"/>
                  </a:schemeClr>
                </a:solidFill>
              </a:rPr>
              <a:t>У </a:t>
            </a:r>
            <a:r>
              <a:rPr lang="uk-UA" sz="2000" b="1" dirty="0">
                <a:solidFill>
                  <a:schemeClr val="accent1">
                    <a:lumMod val="50000"/>
                  </a:schemeClr>
                </a:solidFill>
              </a:rPr>
              <a:t>ручках лялька тримає три гілочки </a:t>
            </a:r>
            <a:r>
              <a:rPr lang="uk-UA" sz="2000" b="1" dirty="0" smtClean="0">
                <a:solidFill>
                  <a:schemeClr val="accent1">
                    <a:lumMod val="50000"/>
                  </a:schemeClr>
                </a:solidFill>
              </a:rPr>
              <a:t>верби</a:t>
            </a:r>
            <a:endParaRPr lang="ru-RU" sz="2000" b="1" dirty="0">
              <a:solidFill>
                <a:schemeClr val="accent1">
                  <a:lumMod val="50000"/>
                </a:schemeClr>
              </a:solidFill>
            </a:endParaRPr>
          </a:p>
        </p:txBody>
      </p:sp>
      <p:pic>
        <p:nvPicPr>
          <p:cNvPr id="1229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7504" y="15846"/>
            <a:ext cx="3531623" cy="242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4008" y="188640"/>
            <a:ext cx="1902169" cy="268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2280" y="692696"/>
            <a:ext cx="1713500" cy="26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43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3854" y="260648"/>
            <a:ext cx="6777317" cy="3508977"/>
          </a:xfrm>
        </p:spPr>
        <p:txBody>
          <a:bodyPr>
            <a:normAutofit lnSpcReduction="10000"/>
          </a:bodyPr>
          <a:lstStyle/>
          <a:p>
            <a:pPr marL="68580" indent="0">
              <a:buNone/>
            </a:pPr>
            <a:r>
              <a:rPr lang="uk-UA" b="1" dirty="0">
                <a:solidFill>
                  <a:schemeClr val="accent1">
                    <a:lumMod val="50000"/>
                  </a:schemeClr>
                </a:solidFill>
              </a:rPr>
              <a:t>Підготовка до </a:t>
            </a:r>
            <a:r>
              <a:rPr lang="uk-UA" b="1" dirty="0" smtClean="0">
                <a:solidFill>
                  <a:schemeClr val="accent1">
                    <a:lumMod val="50000"/>
                  </a:schemeClr>
                </a:solidFill>
              </a:rPr>
              <a:t>Великодня</a:t>
            </a:r>
          </a:p>
          <a:p>
            <a:pPr marL="68580" indent="0">
              <a:buNone/>
            </a:pPr>
            <a:r>
              <a:rPr lang="uk-UA" b="1" dirty="0" smtClean="0">
                <a:solidFill>
                  <a:schemeClr val="accent1">
                    <a:lumMod val="50000"/>
                  </a:schemeClr>
                </a:solidFill>
              </a:rPr>
              <a:t> </a:t>
            </a:r>
            <a:r>
              <a:rPr lang="uk-UA" b="1" dirty="0">
                <a:solidFill>
                  <a:schemeClr val="accent1">
                    <a:lumMod val="50000"/>
                  </a:schemeClr>
                </a:solidFill>
              </a:rPr>
              <a:t>починається за тиждень, який називається Страсним, або Білим. Ще споконвіків четвер цього тижня, який називають чистим, за традицією відводився на те, щоб прибрати оселю, прикрасити святковими рушниками та всією сім’єю викупатися до сходу сонця у проточній воді, котра нібито змиває з людини всі гріхи й  хвороби.</a:t>
            </a:r>
            <a:endParaRPr lang="ru-RU" b="1" dirty="0">
              <a:solidFill>
                <a:schemeClr val="accent1">
                  <a:lumMod val="50000"/>
                </a:schemeClr>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6784" y="4367932"/>
            <a:ext cx="2077664"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2566" y="1916832"/>
            <a:ext cx="1951037"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87624" y="3645024"/>
            <a:ext cx="396044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5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518770"/>
            <a:ext cx="5958408" cy="4893647"/>
          </a:xfrm>
          <a:prstGeom prst="rect">
            <a:avLst/>
          </a:prstGeom>
        </p:spPr>
        <p:txBody>
          <a:bodyPr wrap="square">
            <a:spAutoFit/>
          </a:bodyPr>
          <a:lstStyle/>
          <a:p>
            <a:r>
              <a:rPr lang="uk-UA" sz="2400" b="1" dirty="0">
                <a:solidFill>
                  <a:schemeClr val="accent1">
                    <a:lumMod val="50000"/>
                  </a:schemeClr>
                </a:solidFill>
              </a:rPr>
              <a:t>За повір’ям паску треба випікати лише в четвер, бо робити це в п’ятницю вважається великим гріхом. Кажуть, що якщо випікати паску у п`ятницю, то вона не вдасться, а це негативно вплине на майбутнє всієї родини.</a:t>
            </a:r>
            <a:endParaRPr lang="ru-RU" sz="2400" b="1" dirty="0">
              <a:solidFill>
                <a:schemeClr val="accent1">
                  <a:lumMod val="50000"/>
                </a:schemeClr>
              </a:solidFill>
            </a:endParaRPr>
          </a:p>
          <a:p>
            <a:r>
              <a:rPr lang="uk-UA" sz="2400" b="1" dirty="0">
                <a:solidFill>
                  <a:schemeClr val="accent1">
                    <a:lumMod val="50000"/>
                  </a:schemeClr>
                </a:solidFill>
              </a:rPr>
              <a:t>             Традиційно хліб-паску готують із найкращого борошна, додаючи до нього родзинки</a:t>
            </a:r>
            <a:r>
              <a:rPr lang="uk-UA" sz="2400" b="1" dirty="0" smtClean="0">
                <a:solidFill>
                  <a:schemeClr val="accent1">
                    <a:lumMod val="50000"/>
                  </a:schemeClr>
                </a:solidFill>
              </a:rPr>
              <a:t>,</a:t>
            </a:r>
          </a:p>
          <a:p>
            <a:r>
              <a:rPr lang="uk-UA" sz="2400" b="1" dirty="0" smtClean="0">
                <a:solidFill>
                  <a:schemeClr val="accent1">
                    <a:lumMod val="50000"/>
                  </a:schemeClr>
                </a:solidFill>
              </a:rPr>
              <a:t> </a:t>
            </a:r>
            <a:r>
              <a:rPr lang="uk-UA" sz="2400" b="1" dirty="0">
                <a:solidFill>
                  <a:schemeClr val="accent1">
                    <a:lumMod val="50000"/>
                  </a:schemeClr>
                </a:solidFill>
              </a:rPr>
              <a:t>ваніль і корицю, вбивають </a:t>
            </a:r>
            <a:r>
              <a:rPr lang="uk-UA" sz="2400" b="1" dirty="0" smtClean="0">
                <a:solidFill>
                  <a:schemeClr val="accent1">
                    <a:lumMod val="50000"/>
                  </a:schemeClr>
                </a:solidFill>
              </a:rPr>
              <a:t>зо</a:t>
            </a:r>
          </a:p>
          <a:p>
            <a:r>
              <a:rPr lang="uk-UA" sz="2400" b="1" dirty="0" smtClean="0">
                <a:solidFill>
                  <a:schemeClr val="accent1">
                    <a:lumMod val="50000"/>
                  </a:schemeClr>
                </a:solidFill>
              </a:rPr>
              <a:t> </a:t>
            </a:r>
            <a:r>
              <a:rPr lang="uk-UA" sz="2400" b="1" dirty="0">
                <a:solidFill>
                  <a:schemeClr val="accent1">
                    <a:lumMod val="50000"/>
                  </a:schemeClr>
                </a:solidFill>
              </a:rPr>
              <a:t>два десятки яєць, аби </a:t>
            </a:r>
            <a:r>
              <a:rPr lang="uk-UA" sz="2400" b="1" dirty="0" smtClean="0">
                <a:solidFill>
                  <a:schemeClr val="accent1">
                    <a:lumMod val="50000"/>
                  </a:schemeClr>
                </a:solidFill>
              </a:rPr>
              <a:t>тісто</a:t>
            </a:r>
          </a:p>
          <a:p>
            <a:r>
              <a:rPr lang="uk-UA" sz="2400" b="1" dirty="0" smtClean="0">
                <a:solidFill>
                  <a:schemeClr val="accent1">
                    <a:lumMod val="50000"/>
                  </a:schemeClr>
                </a:solidFill>
              </a:rPr>
              <a:t> </a:t>
            </a:r>
            <a:r>
              <a:rPr lang="uk-UA" sz="2400" b="1" dirty="0">
                <a:solidFill>
                  <a:schemeClr val="accent1">
                    <a:lumMod val="50000"/>
                  </a:schemeClr>
                </a:solidFill>
              </a:rPr>
              <a:t>мало жовтий колір.</a:t>
            </a:r>
            <a:endParaRPr lang="ru-RU" sz="2400" b="1" dirty="0">
              <a:solidFill>
                <a:schemeClr val="accent1">
                  <a:lumMod val="50000"/>
                </a:schemeClr>
              </a:solidFill>
            </a:endParaRPr>
          </a:p>
        </p:txBody>
      </p:sp>
      <p:pic>
        <p:nvPicPr>
          <p:cNvPr id="1024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0072" y="3933422"/>
            <a:ext cx="3611116" cy="244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8184" y="926092"/>
            <a:ext cx="2395942" cy="279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81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996952"/>
            <a:ext cx="6777317" cy="3508977"/>
          </a:xfrm>
        </p:spPr>
        <p:txBody>
          <a:bodyPr/>
          <a:lstStyle/>
          <a:p>
            <a:pPr marL="68580" indent="0">
              <a:buNone/>
            </a:pPr>
            <a:r>
              <a:rPr lang="uk-UA" b="1" dirty="0"/>
              <a:t> </a:t>
            </a:r>
            <a:r>
              <a:rPr lang="uk-UA" b="1" dirty="0">
                <a:solidFill>
                  <a:schemeClr val="accent1">
                    <a:lumMod val="50000"/>
                  </a:schemeClr>
                </a:solidFill>
              </a:rPr>
              <a:t>Коли паска випечеться, беруться її прикрашати. Зверху оздоблюють спіралями — символом сонця — квітками, фігурками пташок із тіста. Заведено робити від п’яти до десяти пасок, аби згодом пригощати всіх родичів та близьких, вітаючи їх із Великоднем.</a:t>
            </a:r>
            <a:endParaRPr lang="ru-RU" b="1" dirty="0">
              <a:solidFill>
                <a:schemeClr val="accent1">
                  <a:lumMod val="50000"/>
                </a:schemeClr>
              </a:solidFill>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4008" y="114360"/>
            <a:ext cx="3640832" cy="292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737" y="332656"/>
            <a:ext cx="3640087" cy="25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52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2708920"/>
            <a:ext cx="6777317" cy="3508977"/>
          </a:xfrm>
        </p:spPr>
        <p:txBody>
          <a:bodyPr/>
          <a:lstStyle/>
          <a:p>
            <a:pPr marL="68580" indent="0">
              <a:buNone/>
            </a:pPr>
            <a:r>
              <a:rPr lang="uk-UA" b="1" dirty="0">
                <a:solidFill>
                  <a:schemeClr val="accent1">
                    <a:lumMod val="50000"/>
                  </a:schemeClr>
                </a:solidFill>
              </a:rPr>
              <a:t>Ще однією особливою традицією було розфарбовування яєць. З давніх-давен розфарбовані яйця вважались символом відродження життя, природи і сонця. Раніше їх розфарбовували за допомогою природних матеріалів: кори та плодів дерев, трав і квітів. Кожен вид прикрашання яєць мав свою назву.</a:t>
            </a:r>
            <a:endParaRPr lang="ru-RU" b="1" dirty="0">
              <a:solidFill>
                <a:schemeClr val="accent1">
                  <a:lumMod val="50000"/>
                </a:schemeClr>
              </a:solidFill>
            </a:endParaRPr>
          </a:p>
          <a:p>
            <a:endParaRPr lang="ru-RU"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88640"/>
            <a:ext cx="3655175" cy="243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2" y="116631"/>
            <a:ext cx="4104456" cy="259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80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708920"/>
            <a:ext cx="6777317" cy="3508977"/>
          </a:xfrm>
        </p:spPr>
        <p:txBody>
          <a:bodyPr/>
          <a:lstStyle/>
          <a:p>
            <a:pPr marL="68580" indent="0">
              <a:buNone/>
            </a:pPr>
            <a:r>
              <a:rPr lang="uk-UA" b="1" dirty="0">
                <a:solidFill>
                  <a:schemeClr val="accent1">
                    <a:lumMod val="50000"/>
                  </a:schemeClr>
                </a:solidFill>
              </a:rPr>
              <a:t>До церкви </a:t>
            </a:r>
            <a:endParaRPr lang="uk-UA" b="1" dirty="0" smtClean="0">
              <a:solidFill>
                <a:schemeClr val="accent1">
                  <a:lumMod val="50000"/>
                </a:schemeClr>
              </a:solidFill>
            </a:endParaRPr>
          </a:p>
          <a:p>
            <a:pPr marL="68580" indent="0">
              <a:buNone/>
            </a:pPr>
            <a:r>
              <a:rPr lang="uk-UA" b="1" dirty="0" smtClean="0">
                <a:solidFill>
                  <a:schemeClr val="accent1">
                    <a:lumMod val="50000"/>
                  </a:schemeClr>
                </a:solidFill>
              </a:rPr>
              <a:t>обов’язково збирали</a:t>
            </a:r>
          </a:p>
          <a:p>
            <a:pPr marL="68580" indent="0">
              <a:buNone/>
            </a:pPr>
            <a:r>
              <a:rPr lang="uk-UA" b="1" dirty="0" smtClean="0">
                <a:solidFill>
                  <a:schemeClr val="accent1">
                    <a:lumMod val="50000"/>
                  </a:schemeClr>
                </a:solidFill>
              </a:rPr>
              <a:t>великодній кошик </a:t>
            </a:r>
          </a:p>
          <a:p>
            <a:pPr marL="68580" indent="0">
              <a:buNone/>
            </a:pPr>
            <a:r>
              <a:rPr lang="uk-UA" b="1" dirty="0" smtClean="0">
                <a:solidFill>
                  <a:schemeClr val="accent1">
                    <a:lumMod val="50000"/>
                  </a:schemeClr>
                </a:solidFill>
              </a:rPr>
              <a:t>До </a:t>
            </a:r>
            <a:r>
              <a:rPr lang="uk-UA" b="1" dirty="0">
                <a:solidFill>
                  <a:schemeClr val="accent1">
                    <a:lumMod val="50000"/>
                  </a:schemeClr>
                </a:solidFill>
              </a:rPr>
              <a:t>кошика вкладають ковбасу, сало, хліб, масло і сир, </a:t>
            </a:r>
            <a:endParaRPr lang="uk-UA" b="1" dirty="0" smtClean="0">
              <a:solidFill>
                <a:schemeClr val="accent1">
                  <a:lumMod val="50000"/>
                </a:schemeClr>
              </a:solidFill>
            </a:endParaRPr>
          </a:p>
          <a:p>
            <a:pPr marL="68580" indent="0">
              <a:buNone/>
            </a:pPr>
            <a:r>
              <a:rPr lang="uk-UA" b="1" dirty="0" smtClean="0">
                <a:solidFill>
                  <a:schemeClr val="accent1">
                    <a:lumMod val="50000"/>
                  </a:schemeClr>
                </a:solidFill>
              </a:rPr>
              <a:t>а </a:t>
            </a:r>
            <a:r>
              <a:rPr lang="uk-UA" b="1" dirty="0">
                <a:solidFill>
                  <a:schemeClr val="accent1">
                    <a:lumMod val="50000"/>
                  </a:schemeClr>
                </a:solidFill>
              </a:rPr>
              <a:t>також предмети, такі як хрестики, медальйони, ікони та різноманітні </a:t>
            </a:r>
            <a:r>
              <a:rPr lang="uk-UA" b="1" dirty="0" smtClean="0">
                <a:solidFill>
                  <a:schemeClr val="accent1">
                    <a:lumMod val="50000"/>
                  </a:schemeClr>
                </a:solidFill>
              </a:rPr>
              <a:t>обереги</a:t>
            </a:r>
            <a:endParaRPr lang="ru-RU" b="1" dirty="0">
              <a:solidFill>
                <a:schemeClr val="accent1">
                  <a:lumMod val="50000"/>
                </a:schemeClr>
              </a:solidFill>
            </a:endParaRPr>
          </a:p>
          <a:p>
            <a:endParaRPr lang="ru-RU"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3968" y="44625"/>
            <a:ext cx="454133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00192" y="4005064"/>
            <a:ext cx="266429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260648"/>
            <a:ext cx="37433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57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13" y="2060848"/>
            <a:ext cx="5760640" cy="4090835"/>
          </a:xfrm>
          <a:solidFill>
            <a:schemeClr val="accent1">
              <a:lumMod val="20000"/>
              <a:lumOff val="80000"/>
            </a:schemeClr>
          </a:solidFill>
        </p:spPr>
        <p:txBody>
          <a:bodyPr>
            <a:normAutofit fontScale="55000" lnSpcReduction="20000"/>
          </a:bodyPr>
          <a:lstStyle/>
          <a:p>
            <a:pPr marL="68580" indent="0">
              <a:buNone/>
            </a:pPr>
            <a:r>
              <a:rPr lang="uk-UA" sz="3800" b="1" dirty="0">
                <a:solidFill>
                  <a:schemeClr val="accent1">
                    <a:lumMod val="50000"/>
                  </a:schemeClr>
                </a:solidFill>
              </a:rPr>
              <a:t>Традиційний великодній кошик прикрашений тим, що пов’язано з пробудженням природи до життя. </a:t>
            </a:r>
            <a:endParaRPr lang="uk-UA" sz="3800" b="1" dirty="0" smtClean="0">
              <a:solidFill>
                <a:schemeClr val="accent1">
                  <a:lumMod val="50000"/>
                </a:schemeClr>
              </a:solidFill>
            </a:endParaRPr>
          </a:p>
          <a:p>
            <a:pPr marL="68580" indent="0">
              <a:buNone/>
            </a:pPr>
            <a:r>
              <a:rPr lang="uk-UA" sz="3800" b="1" dirty="0" smtClean="0">
                <a:solidFill>
                  <a:schemeClr val="accent1">
                    <a:lumMod val="50000"/>
                  </a:schemeClr>
                </a:solidFill>
              </a:rPr>
              <a:t>Прикрашали гілочками </a:t>
            </a:r>
            <a:r>
              <a:rPr lang="uk-UA" sz="3800" b="1" dirty="0">
                <a:solidFill>
                  <a:schemeClr val="accent1">
                    <a:lumMod val="50000"/>
                  </a:schemeClr>
                </a:solidFill>
              </a:rPr>
              <a:t>верби з </a:t>
            </a:r>
            <a:r>
              <a:rPr lang="uk-UA" sz="3800" b="1" dirty="0" smtClean="0">
                <a:solidFill>
                  <a:schemeClr val="accent1">
                    <a:lumMod val="50000"/>
                  </a:schemeClr>
                </a:solidFill>
              </a:rPr>
              <a:t> </a:t>
            </a:r>
            <a:r>
              <a:rPr lang="uk-UA" sz="3800" b="1" dirty="0">
                <a:solidFill>
                  <a:schemeClr val="accent1">
                    <a:lumMod val="50000"/>
                  </a:schemeClr>
                </a:solidFill>
              </a:rPr>
              <a:t>«котиками» – вони ще є символом Вербної неділі</a:t>
            </a:r>
            <a:r>
              <a:rPr lang="ru-RU" sz="3800" b="1" dirty="0">
                <a:solidFill>
                  <a:schemeClr val="accent1">
                    <a:lumMod val="50000"/>
                  </a:schemeClr>
                </a:solidFill>
              </a:rPr>
              <a:t>, а</a:t>
            </a:r>
            <a:r>
              <a:rPr lang="uk-UA" sz="3800" b="1" dirty="0" err="1">
                <a:solidFill>
                  <a:schemeClr val="accent1">
                    <a:lumMod val="50000"/>
                  </a:schemeClr>
                </a:solidFill>
              </a:rPr>
              <a:t>ле</a:t>
            </a:r>
            <a:r>
              <a:rPr lang="uk-UA" sz="3800" b="1" dirty="0">
                <a:solidFill>
                  <a:schemeClr val="accent1">
                    <a:lumMod val="50000"/>
                  </a:schemeClr>
                </a:solidFill>
              </a:rPr>
              <a:t> </a:t>
            </a:r>
            <a:r>
              <a:rPr lang="uk-UA" sz="3800" b="1" dirty="0" smtClean="0">
                <a:solidFill>
                  <a:schemeClr val="accent1">
                    <a:lumMod val="50000"/>
                  </a:schemeClr>
                </a:solidFill>
              </a:rPr>
              <a:t> </a:t>
            </a:r>
            <a:r>
              <a:rPr lang="uk-UA" sz="3800" b="1" dirty="0">
                <a:solidFill>
                  <a:schemeClr val="accent1">
                    <a:lumMod val="50000"/>
                  </a:schemeClr>
                </a:solidFill>
              </a:rPr>
              <a:t>не </a:t>
            </a:r>
            <a:r>
              <a:rPr lang="uk-UA" sz="3800" b="1" dirty="0" smtClean="0">
                <a:solidFill>
                  <a:schemeClr val="accent1">
                    <a:lumMod val="50000"/>
                  </a:schemeClr>
                </a:solidFill>
              </a:rPr>
              <a:t>забороняється </a:t>
            </a:r>
            <a:r>
              <a:rPr lang="uk-UA" sz="3800" b="1" dirty="0">
                <a:solidFill>
                  <a:schemeClr val="accent1">
                    <a:lumMod val="50000"/>
                  </a:schemeClr>
                </a:solidFill>
              </a:rPr>
              <a:t>використовувати вербу в якості оформлення пасхальних кошиків;</a:t>
            </a:r>
            <a:endParaRPr lang="ru-RU" sz="3800" b="1" dirty="0">
              <a:solidFill>
                <a:schemeClr val="accent1">
                  <a:lumMod val="50000"/>
                </a:schemeClr>
              </a:solidFill>
            </a:endParaRPr>
          </a:p>
          <a:p>
            <a:pPr marL="68580" lvl="0" indent="0">
              <a:buNone/>
            </a:pPr>
            <a:r>
              <a:rPr lang="uk-UA" sz="3800" b="1" dirty="0">
                <a:solidFill>
                  <a:schemeClr val="accent1">
                    <a:lumMod val="50000"/>
                  </a:schemeClr>
                </a:solidFill>
              </a:rPr>
              <a:t>гілочками самшиту;</a:t>
            </a:r>
            <a:endParaRPr lang="ru-RU" sz="3800" b="1" dirty="0">
              <a:solidFill>
                <a:schemeClr val="accent1">
                  <a:lumMod val="50000"/>
                </a:schemeClr>
              </a:solidFill>
            </a:endParaRPr>
          </a:p>
          <a:p>
            <a:pPr marL="68580" lvl="0" indent="0">
              <a:buNone/>
            </a:pPr>
            <a:r>
              <a:rPr lang="uk-UA" sz="3800" b="1" dirty="0" err="1">
                <a:solidFill>
                  <a:schemeClr val="accent1">
                    <a:lumMod val="50000"/>
                  </a:schemeClr>
                </a:solidFill>
              </a:rPr>
              <a:t>форзицією</a:t>
            </a:r>
            <a:r>
              <a:rPr lang="uk-UA" sz="3800" b="1" dirty="0">
                <a:solidFill>
                  <a:schemeClr val="accent1">
                    <a:lumMod val="50000"/>
                  </a:schemeClr>
                </a:solidFill>
              </a:rPr>
              <a:t>, якщо вона вже цвіте, </a:t>
            </a:r>
            <a:endParaRPr lang="uk-UA" sz="3800" b="1" dirty="0" smtClean="0">
              <a:solidFill>
                <a:schemeClr val="accent1">
                  <a:lumMod val="50000"/>
                </a:schemeClr>
              </a:solidFill>
            </a:endParaRPr>
          </a:p>
          <a:p>
            <a:pPr marL="68580" lvl="0" indent="0">
              <a:buNone/>
            </a:pPr>
            <a:r>
              <a:rPr lang="uk-UA" sz="3800" b="1" dirty="0" smtClean="0">
                <a:solidFill>
                  <a:schemeClr val="accent1">
                    <a:lumMod val="50000"/>
                  </a:schemeClr>
                </a:solidFill>
              </a:rPr>
              <a:t>або </a:t>
            </a:r>
            <a:r>
              <a:rPr lang="uk-UA" sz="3800" b="1" dirty="0">
                <a:solidFill>
                  <a:schemeClr val="accent1">
                    <a:lumMod val="50000"/>
                  </a:schemeClr>
                </a:solidFill>
              </a:rPr>
              <a:t>іншими весняними квітами </a:t>
            </a:r>
            <a:endParaRPr lang="ru-RU" sz="3800" b="1" dirty="0">
              <a:solidFill>
                <a:schemeClr val="accent1">
                  <a:lumMod val="50000"/>
                </a:schemeClr>
              </a:solidFill>
            </a:endParaRPr>
          </a:p>
          <a:p>
            <a:pPr marL="68580" indent="0">
              <a:buNone/>
            </a:pPr>
            <a:r>
              <a:rPr lang="uk-UA" sz="3800" b="1" dirty="0" smtClean="0">
                <a:solidFill>
                  <a:schemeClr val="accent1">
                    <a:lumMod val="50000"/>
                  </a:schemeClr>
                </a:solidFill>
              </a:rPr>
              <a:t>Прикрашання </a:t>
            </a:r>
            <a:r>
              <a:rPr lang="uk-UA" sz="3800" b="1" dirty="0">
                <a:solidFill>
                  <a:schemeClr val="accent1">
                    <a:lumMod val="50000"/>
                  </a:schemeClr>
                </a:solidFill>
              </a:rPr>
              <a:t>кошика зеленими гілочками та квітами символізує вічне життя та </a:t>
            </a:r>
            <a:r>
              <a:rPr lang="uk-UA" sz="3800" b="1" dirty="0" smtClean="0">
                <a:solidFill>
                  <a:schemeClr val="accent1">
                    <a:lumMod val="50000"/>
                  </a:schemeClr>
                </a:solidFill>
              </a:rPr>
              <a:t>безсмертя</a:t>
            </a:r>
            <a:endParaRPr lang="ru-RU" sz="3800" b="1" dirty="0">
              <a:solidFill>
                <a:schemeClr val="accent1">
                  <a:lumMod val="50000"/>
                </a:schemeClr>
              </a:solidFill>
            </a:endParaRPr>
          </a:p>
          <a:p>
            <a:endParaRPr lang="ru-RU"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19872" y="140520"/>
            <a:ext cx="2664296" cy="186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66" y="164923"/>
            <a:ext cx="2811442" cy="187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8184" y="260648"/>
            <a:ext cx="252028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8104" y="3284984"/>
            <a:ext cx="345638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5547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231</TotalTime>
  <Words>637</Words>
  <Application>Microsoft Office PowerPoint</Application>
  <PresentationFormat>Экран (4:3)</PresentationFormat>
  <Paragraphs>58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Остин</vt:lpstr>
      <vt:lpstr>Педагогічна майстерня для вихователів ЗДО ВМТГ «ВЕЛИКОДНЯ МАЙСТЕРНЯ»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36</cp:revision>
  <dcterms:created xsi:type="dcterms:W3CDTF">2023-04-10T14:15:43Z</dcterms:created>
  <dcterms:modified xsi:type="dcterms:W3CDTF">2023-04-25T07:37:56Z</dcterms:modified>
</cp:coreProperties>
</file>